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0"/>
  </p:notesMasterIdLst>
  <p:handoutMasterIdLst>
    <p:handoutMasterId r:id="rId51"/>
  </p:handoutMasterIdLst>
  <p:sldIdLst>
    <p:sldId id="256" r:id="rId2"/>
    <p:sldId id="323" r:id="rId3"/>
    <p:sldId id="391" r:id="rId4"/>
    <p:sldId id="423" r:id="rId5"/>
    <p:sldId id="409" r:id="rId6"/>
    <p:sldId id="406" r:id="rId7"/>
    <p:sldId id="407" r:id="rId8"/>
    <p:sldId id="408" r:id="rId9"/>
    <p:sldId id="419" r:id="rId10"/>
    <p:sldId id="392" r:id="rId11"/>
    <p:sldId id="395" r:id="rId12"/>
    <p:sldId id="400" r:id="rId13"/>
    <p:sldId id="402" r:id="rId14"/>
    <p:sldId id="401" r:id="rId15"/>
    <p:sldId id="428" r:id="rId16"/>
    <p:sldId id="426" r:id="rId17"/>
    <p:sldId id="403" r:id="rId18"/>
    <p:sldId id="415" r:id="rId19"/>
    <p:sldId id="393" r:id="rId20"/>
    <p:sldId id="396" r:id="rId21"/>
    <p:sldId id="399" r:id="rId22"/>
    <p:sldId id="404" r:id="rId23"/>
    <p:sldId id="416" r:id="rId24"/>
    <p:sldId id="394" r:id="rId25"/>
    <p:sldId id="397" r:id="rId26"/>
    <p:sldId id="398" r:id="rId27"/>
    <p:sldId id="429" r:id="rId28"/>
    <p:sldId id="420" r:id="rId29"/>
    <p:sldId id="422" r:id="rId30"/>
    <p:sldId id="421" r:id="rId31"/>
    <p:sldId id="405" r:id="rId32"/>
    <p:sldId id="417" r:id="rId33"/>
    <p:sldId id="411" r:id="rId34"/>
    <p:sldId id="412" r:id="rId35"/>
    <p:sldId id="413" r:id="rId36"/>
    <p:sldId id="430" r:id="rId37"/>
    <p:sldId id="431" r:id="rId38"/>
    <p:sldId id="432" r:id="rId39"/>
    <p:sldId id="425" r:id="rId40"/>
    <p:sldId id="414" r:id="rId41"/>
    <p:sldId id="418" r:id="rId42"/>
    <p:sldId id="424" r:id="rId43"/>
    <p:sldId id="410" r:id="rId44"/>
    <p:sldId id="427" r:id="rId45"/>
    <p:sldId id="291" r:id="rId46"/>
    <p:sldId id="297" r:id="rId47"/>
    <p:sldId id="390" r:id="rId48"/>
    <p:sldId id="328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81114" autoAdjust="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3024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/>
          <a:lstStyle>
            <a:lvl1pPr algn="r">
              <a:defRPr sz="1300"/>
            </a:lvl1pPr>
          </a:lstStyle>
          <a:p>
            <a:fld id="{C0B61596-1136-4FA0-B0FA-E774D9DADA7F}" type="datetimeFigureOut">
              <a:rPr lang="en-US" smtClean="0"/>
              <a:pPr/>
              <a:t>10/7/2009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 anchor="b"/>
          <a:lstStyle>
            <a:lvl1pPr algn="r">
              <a:defRPr sz="13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/>
          <a:lstStyle>
            <a:lvl1pPr algn="r">
              <a:defRPr sz="1300"/>
            </a:lvl1pPr>
          </a:lstStyle>
          <a:p>
            <a:fld id="{AED266BC-23E9-46C1-8352-C8C9D469F92E}" type="datetimeFigureOut">
              <a:rPr lang="en-US" smtClean="0"/>
              <a:pPr/>
              <a:t>10/7/2009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19138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1" tIns="48220" rIns="96441" bIns="482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441" tIns="48220" rIns="96441" bIns="482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1" cy="480060"/>
          </a:xfrm>
          <a:prstGeom prst="rect">
            <a:avLst/>
          </a:prstGeom>
        </p:spPr>
        <p:txBody>
          <a:bodyPr vert="horz" lIns="96441" tIns="48220" rIns="96441" bIns="48220" rtlCol="0" anchor="b"/>
          <a:lstStyle>
            <a:lvl1pPr algn="r">
              <a:defRPr sz="13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10/7/2009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rproject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project.org/overview.html.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orproject.org/overview.html.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orproject.org/overview.html.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tor-hidden-services" TargetMode="External"/><Relationship Id="rId2" Type="http://schemas.openxmlformats.org/officeDocument/2006/relationships/hyperlink" Target="http://www.irongeek.com/i.php?page=videos/tor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r2web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ngeek.com/i.php?page=security/detect-tor-exit-node-in-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m362.com/tor-the-yin-or-the-yang" TargetMode="External"/><Relationship Id="rId2" Type="http://schemas.openxmlformats.org/officeDocument/2006/relationships/hyperlink" Target="http://www.irongeek.com/i.php?page=security/detect-tor-exit-node-in-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rknet.me/" TargetMode="External"/><Relationship Id="rId2" Type="http://schemas.openxmlformats.org/officeDocument/2006/relationships/hyperlink" Target="http://anonetnfo.brinkster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arknet.me/whatth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reenetproject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File:Freenet_Request_Sequence_ZP.sv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etproject.org/jsit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netproject.org/thaw.html" TargetMode="External"/><Relationship Id="rId5" Type="http://schemas.openxmlformats.org/officeDocument/2006/relationships/hyperlink" Target="http://freenetproject.org/frost.html" TargetMode="External"/><Relationship Id="rId4" Type="http://schemas.openxmlformats.org/officeDocument/2006/relationships/hyperlink" Target="http://freenetproject.org/freemail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2p2.d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2p2.de/how_intr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proxy.tino.i2p/status.php" TargetMode="External"/><Relationship Id="rId2" Type="http://schemas.openxmlformats.org/officeDocument/2006/relationships/hyperlink" Target="http://www.imule.i2p.tin0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AQuickIntrotoSniffers" TargetMode="External"/><Relationship Id="rId2" Type="http://schemas.openxmlformats.org/officeDocument/2006/relationships/hyperlink" Target="http://www.irongeek.com/i.php?page=security/ip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geek.com/i.php?page=videos/footprinting-scoping-and-recon-with-dns-google-hacking-and-metadata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vil.hackademix.net/proxy_bypass/" TargetMode="External"/><Relationship Id="rId2" Type="http://schemas.openxmlformats.org/officeDocument/2006/relationships/hyperlink" Target="http://ha.ckers.org/weird/tor.cg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geek.com/i.php?page=videos/anti-forensics-occult-computi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etroit.fbi.gov/crimes2.htm" TargetMode="External"/><Relationship Id="rId2" Type="http://schemas.openxmlformats.org/officeDocument/2006/relationships/hyperlink" Target="http://rechten.uvt.nl/koops/cryptolaw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433" TargetMode="External"/><Relationship Id="rId2" Type="http://schemas.openxmlformats.org/officeDocument/2006/relationships/hyperlink" Target="http://www.internetnews.com/dev-news/article.php/3832326/HP+Veiled+A+Darknet+for+Browser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ppien.com/" TargetMode="External"/><Relationship Id="rId4" Type="http://schemas.openxmlformats.org/officeDocument/2006/relationships/hyperlink" Target="https://addons.mozilla.org/en-US/firefox/addon/7330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ssa-kentuckiana.org/" TargetMode="External"/><Relationship Id="rId7" Type="http://schemas.openxmlformats.org/officeDocument/2006/relationships/hyperlink" Target="http://www.outerz0n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acon.org/" TargetMode="External"/><Relationship Id="rId5" Type="http://schemas.openxmlformats.org/officeDocument/2006/relationships/hyperlink" Target="http://phreaknic.info/" TargetMode="External"/><Relationship Id="rId4" Type="http://schemas.openxmlformats.org/officeDocument/2006/relationships/hyperlink" Target="http://www.louisvilleinfosec.com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Darknets: Fun and games with anonymizing private networks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Onion Router</a:t>
            </a:r>
            <a:endParaRPr lang="en-US" dirty="0"/>
          </a:p>
        </p:txBody>
      </p:sp>
      <p:pic>
        <p:nvPicPr>
          <p:cNvPr id="6" name="Picture 5" descr="1566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3811541" cy="21058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First the US Naval Research Laboratory, then the EFF and now the Tor Project (501c3  non-profit).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http://www.torproject.org/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“Tor is free software and an open network that helps you defend against a form of network surveillance that threatens personal freedom and privacy, confidential business activities and relationships, and state security known as traffic analysis.” ~ As defined by their site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Access normal Internet sites anonymously, and Tor hidden services.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Locally run SOCKS proxy that connects to the Tor network.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315200" cy="46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3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2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7315200" cy="46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6324600"/>
            <a:ext cx="5140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Image from </a:t>
            </a:r>
            <a:r>
              <a:rPr lang="en-US" sz="1600" dirty="0" smtClean="0">
                <a:hlinkClick r:id="rId2"/>
              </a:rPr>
              <a:t>http://www.torproject.org/overview.html.en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371600"/>
            <a:ext cx="7315200" cy="46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drian\Desktop\darknets\torcons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591425" cy="538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Applications/Sites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Anonymous proxy to the normal web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http://www.irongeek.com/i.php?page=videos/tor-1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Hidden services</a:t>
            </a:r>
            <a:br>
              <a:rPr lang="en-US" dirty="0" smtClean="0"/>
            </a:br>
            <a:r>
              <a:rPr lang="en-US" dirty="0" smtClean="0"/>
              <a:t>Normally websites, but can be just about any TCP connection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http://www.irongeek.com/i.php?page=videos/tor-hidden-services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Tor2Web Proxy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http://tor2web.com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Tor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Pros</a:t>
            </a:r>
          </a:p>
          <a:p>
            <a:r>
              <a:rPr lang="en-US" dirty="0" smtClean="0"/>
              <a:t>If you can tunnel it through a SOCKS proxy, you can make just about any protocol work.</a:t>
            </a:r>
          </a:p>
          <a:p>
            <a:r>
              <a:rPr lang="en-US" dirty="0" smtClean="0"/>
              <a:t>Three levels of proxying, each node not knowing the one before last, makes things very anonymous.</a:t>
            </a:r>
          </a:p>
          <a:p>
            <a:pPr>
              <a:buNone/>
            </a:pPr>
            <a:r>
              <a:rPr lang="en-US" b="1" dirty="0" smtClean="0"/>
              <a:t>Cons</a:t>
            </a:r>
          </a:p>
          <a:p>
            <a:r>
              <a:rPr lang="en-US" dirty="0" smtClean="0"/>
              <a:t>Slow</a:t>
            </a:r>
          </a:p>
          <a:p>
            <a:r>
              <a:rPr lang="en-US" dirty="0" smtClean="0"/>
              <a:t>Do you trust your exit node?</a:t>
            </a:r>
          </a:p>
          <a:p>
            <a:r>
              <a:rPr lang="en-US" dirty="0" smtClean="0"/>
              <a:t>Fairly easy to tell someone is using it from the server side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http://www.irongeek.com/i.php?page=security/detect-tor-exit-node-in-php</a:t>
            </a:r>
            <a:r>
              <a:rPr lang="en-US" sz="1800" dirty="0" smtClean="0"/>
              <a:t>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(Keep in mind, this is just the defaults)</a:t>
            </a:r>
          </a:p>
          <a:p>
            <a:r>
              <a:rPr lang="en-US" sz="2400" dirty="0" smtClean="0"/>
              <a:t>Local</a:t>
            </a:r>
            <a:br>
              <a:rPr lang="en-US" sz="2400" dirty="0" smtClean="0"/>
            </a:br>
            <a:r>
              <a:rPr lang="en-US" sz="2400" dirty="0" smtClean="0"/>
              <a:t>9050/tcp Tor SOCKS proxy</a:t>
            </a:r>
            <a:br>
              <a:rPr lang="en-US" sz="2400" dirty="0" smtClean="0"/>
            </a:br>
            <a:r>
              <a:rPr lang="en-US" sz="2400" dirty="0" smtClean="0"/>
              <a:t>9051/tcp Tor control port</a:t>
            </a:r>
            <a:br>
              <a:rPr lang="en-US" sz="2400" dirty="0" smtClean="0"/>
            </a:br>
            <a:r>
              <a:rPr lang="en-US" sz="2400" dirty="0" smtClean="0"/>
              <a:t>8118/tcp Privoxy</a:t>
            </a:r>
          </a:p>
          <a:p>
            <a:r>
              <a:rPr lang="en-US" sz="2400" dirty="0" smtClean="0"/>
              <a:t>Remote</a:t>
            </a:r>
            <a:br>
              <a:rPr lang="en-US" sz="2400" dirty="0" smtClean="0"/>
            </a:br>
            <a:r>
              <a:rPr lang="en-US" sz="2400" dirty="0" smtClean="0"/>
              <a:t>443/tcp and 80/tcp mostly</a:t>
            </a:r>
            <a:br>
              <a:rPr lang="en-US" sz="2400" dirty="0" smtClean="0"/>
            </a:br>
            <a:r>
              <a:rPr lang="en-US" sz="2400" dirty="0" smtClean="0"/>
              <a:t>Servers may also listen on port 9001/tcp, and directory information on 9030.</a:t>
            </a:r>
          </a:p>
          <a:p>
            <a:r>
              <a:rPr lang="en-US" sz="2400" dirty="0" smtClean="0"/>
              <a:t>More details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http://www.irongeek.com/i.php?page=security/detect-tor-exit-node-in-php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http://www.room362.com/tor-the-yin-or-the-yang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Anonet and DarkNET Conglomeration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Roll your own, with OpenVPN and BGP routers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AnoNet: Good question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http://anonetnfo.brinkster.net</a:t>
            </a:r>
            <a:r>
              <a:rPr lang="en-US" sz="2000" dirty="0" smtClean="0"/>
              <a:t>   </a:t>
            </a:r>
            <a:br>
              <a:rPr lang="en-US" sz="2000" dirty="0" smtClean="0"/>
            </a:br>
            <a:r>
              <a:rPr lang="en-US" sz="2000" dirty="0" smtClean="0"/>
              <a:t>	DarkNET Conglomeration: BadFoo.NET, ReLinked.ORG,</a:t>
            </a:r>
            <a:br>
              <a:rPr lang="en-US" sz="2000" dirty="0" smtClean="0"/>
            </a:br>
            <a:r>
              <a:rPr lang="en-US" sz="2000" dirty="0" smtClean="0"/>
              <a:t>	SmashTheStack.ORG, and SABS (perhaps a few others).</a:t>
            </a:r>
            <a:br>
              <a:rPr lang="en-US" sz="2000" dirty="0" smtClean="0"/>
            </a:br>
            <a:r>
              <a:rPr lang="en-US" sz="2000" dirty="0" smtClean="0"/>
              <a:t>	 </a:t>
            </a:r>
            <a:r>
              <a:rPr lang="en-US" sz="2000" dirty="0" smtClean="0">
                <a:hlinkClick r:id="rId3"/>
              </a:rPr>
              <a:t>http://darknet.me</a:t>
            </a:r>
            <a:r>
              <a:rPr lang="en-US" sz="2000" dirty="0" smtClean="0"/>
              <a:t> 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To run a separate semi-anonymous network based on normal Internet protocols.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Other sites and services internal to the network, but gateways to the public Internet are possible.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OpenVPN connection to the network.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562600" cy="53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6550223"/>
            <a:ext cx="3594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smtClean="0">
                <a:hlinkClick r:id="rId3"/>
              </a:rPr>
              <a:t>http://darknet.me/whatthe.html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Anonet and DarkNET Conglomeration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Fast</a:t>
            </a:r>
          </a:p>
          <a:p>
            <a:r>
              <a:rPr lang="en-US" dirty="0" smtClean="0"/>
              <a:t>Just about any IP based protocol can be used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Not as anonymous as Tor since you can see </a:t>
            </a:r>
            <a:r>
              <a:rPr lang="en-US" dirty="0" smtClean="0"/>
              <a:t>whom </a:t>
            </a:r>
            <a:r>
              <a:rPr lang="en-US" dirty="0" smtClean="0"/>
              <a:t>you are peering with</a:t>
            </a:r>
          </a:p>
          <a:p>
            <a:r>
              <a:rPr lang="en-US" dirty="0" smtClean="0"/>
              <a:t>Not a lot of services out there (DC)</a:t>
            </a:r>
          </a:p>
          <a:p>
            <a:r>
              <a:rPr lang="en-US" dirty="0" smtClean="0"/>
              <a:t>Entry points seem to drop out of existence (AN)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(Keep in mind, this is just the defaults)</a:t>
            </a:r>
          </a:p>
          <a:p>
            <a:r>
              <a:rPr lang="en-US" sz="2400" dirty="0" smtClean="0"/>
              <a:t>Whatever the </a:t>
            </a:r>
            <a:r>
              <a:rPr lang="en-US" sz="2400" dirty="0" err="1" smtClean="0"/>
              <a:t>OpenVPN</a:t>
            </a:r>
            <a:r>
              <a:rPr lang="en-US" sz="2400" dirty="0" smtClean="0"/>
              <a:t> clients and servers are configured for. I’ve seen:</a:t>
            </a:r>
          </a:p>
          <a:p>
            <a:r>
              <a:rPr lang="en-US" sz="2400" dirty="0" smtClean="0"/>
              <a:t>AnoNet</a:t>
            </a:r>
            <a:br>
              <a:rPr lang="en-US" sz="2400" dirty="0" smtClean="0"/>
            </a:br>
            <a:r>
              <a:rPr lang="en-US" sz="2400" dirty="0" smtClean="0"/>
              <a:t>5555/tcp</a:t>
            </a:r>
            <a:br>
              <a:rPr lang="en-US" sz="2400" dirty="0" smtClean="0"/>
            </a:br>
            <a:r>
              <a:rPr lang="en-US" sz="2400" dirty="0" smtClean="0"/>
              <a:t>22/tcp</a:t>
            </a:r>
          </a:p>
          <a:p>
            <a:r>
              <a:rPr lang="en-US" sz="2400" dirty="0" err="1" smtClean="0"/>
              <a:t>Darknet</a:t>
            </a:r>
            <a:r>
              <a:rPr lang="en-US" sz="2400" dirty="0" smtClean="0"/>
              <a:t> Conglomeration </a:t>
            </a:r>
            <a:br>
              <a:rPr lang="en-US" sz="2400" dirty="0" smtClean="0"/>
            </a:br>
            <a:r>
              <a:rPr lang="en-US" sz="2400" dirty="0" smtClean="0"/>
              <a:t>2502/tcp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the world will be your enemy, Prince of a Thousand enemies. And when they catch you, they will kill you. But first they must catch you…</a:t>
            </a:r>
            <a:br>
              <a:rPr lang="en-US" dirty="0" smtClean="0"/>
            </a:br>
            <a:r>
              <a:rPr lang="en-US" dirty="0" smtClean="0"/>
              <a:t>~ </a:t>
            </a:r>
            <a:r>
              <a:rPr lang="en-US" dirty="0" err="1" smtClean="0"/>
              <a:t>Watership</a:t>
            </a:r>
            <a:r>
              <a:rPr lang="en-US" dirty="0" smtClean="0"/>
              <a:t> Down</a:t>
            </a:r>
            <a:endParaRPr lang="en-US" dirty="0"/>
          </a:p>
        </p:txBody>
      </p:sp>
      <p:pic>
        <p:nvPicPr>
          <p:cNvPr id="7" name="Picture 6" descr="freenet-bun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3505200" cy="2470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The Freenet Project, but started by Ian Clarke.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http://freenetproject.org/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“Freenet is free software which lets you anonymously share files, browse and publish "freesites" (web sites accessible only through Freenet) and chat on forums, without fear of censorship.” 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Documents and Freenet Websites for the most part, but with some extensibility. 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Locally </a:t>
            </a:r>
            <a:r>
              <a:rPr lang="en-US" sz="2000" dirty="0" smtClean="0"/>
              <a:t>run </a:t>
            </a:r>
            <a:r>
              <a:rPr lang="en-US" sz="2000" dirty="0" smtClean="0"/>
              <a:t>proxy of a sort that you can connect to and control via a web browser.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6604084"/>
            <a:ext cx="533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 from </a:t>
            </a:r>
            <a:r>
              <a:rPr lang="en-US" sz="1050" dirty="0" smtClean="0">
                <a:hlinkClick r:id="rId2"/>
              </a:rPr>
              <a:t>http://en.wikipedia.org/wiki/File:Freenet_Request_Sequence_ZP.svg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10" name="Content Placeholder 9" descr="Freenet_Request_Sequence_Z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447800"/>
            <a:ext cx="5789879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drian\Desktop\darknets\freenetconso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00950" cy="5429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URI Example: </a:t>
            </a:r>
            <a:r>
              <a:rPr lang="en-US" sz="1400" dirty="0" smtClean="0"/>
              <a:t>http://127.0.0.1:8888/USK@0I8gctpUE32CM0iQhXaYpCMvtPPGfT4pjXm01oid5Zc,3dAcn4fX2LyxO6uCnWFTx-2HKZ89uruurcKwLSCxbZ4,AQACAAE/Ultimate-Freenet-Index/52/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CHK</a:t>
            </a:r>
            <a:r>
              <a:rPr lang="en-US" sz="2000" dirty="0" smtClean="0"/>
              <a:t> - Content Hash Keys</a:t>
            </a:r>
            <a:br>
              <a:rPr lang="en-US" sz="2000" dirty="0" smtClean="0"/>
            </a:br>
            <a:r>
              <a:rPr lang="en-US" sz="2000" dirty="0" smtClean="0"/>
              <a:t>These keys are for static content, and the key is a hash of the content.</a:t>
            </a:r>
          </a:p>
          <a:p>
            <a:r>
              <a:rPr lang="en-US" sz="2000" b="1" dirty="0" smtClean="0"/>
              <a:t>SSK</a:t>
            </a:r>
            <a:r>
              <a:rPr lang="en-US" sz="2000" dirty="0" smtClean="0"/>
              <a:t> - Signed Subspace Keys</a:t>
            </a:r>
            <a:br>
              <a:rPr lang="en-US" sz="2000" dirty="0" smtClean="0"/>
            </a:br>
            <a:r>
              <a:rPr lang="en-US" sz="2000" dirty="0" smtClean="0"/>
              <a:t>Used for sites that could change over time, it is signed by the publisher of the content. Largely superseded by USKs.</a:t>
            </a:r>
          </a:p>
          <a:p>
            <a:r>
              <a:rPr lang="en-US" sz="2000" b="1" dirty="0" smtClean="0"/>
              <a:t>USK</a:t>
            </a:r>
            <a:r>
              <a:rPr lang="en-US" sz="2000" dirty="0" smtClean="0"/>
              <a:t> - Updateable Subspace Keys</a:t>
            </a:r>
            <a:br>
              <a:rPr lang="en-US" sz="2000" dirty="0" smtClean="0"/>
            </a:br>
            <a:r>
              <a:rPr lang="en-US" sz="2000" dirty="0" smtClean="0"/>
              <a:t>Really just a friendly wrapper for SSKs to handle versions of a document.</a:t>
            </a:r>
          </a:p>
          <a:p>
            <a:r>
              <a:rPr lang="en-US" sz="2000" b="1" dirty="0" smtClean="0"/>
              <a:t>KSK</a:t>
            </a:r>
            <a:r>
              <a:rPr lang="en-US" sz="2000" dirty="0" smtClean="0"/>
              <a:t> - Keyword Signed Keys</a:t>
            </a:r>
            <a:br>
              <a:rPr lang="en-US" sz="2000" dirty="0" smtClean="0"/>
            </a:br>
            <a:r>
              <a:rPr lang="en-US" sz="2000" dirty="0" smtClean="0"/>
              <a:t>Easy to remember because of simple keys like “KSK@myfile.txt” but there can be name collisions.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Opennet</a:t>
            </a:r>
            <a:br>
              <a:rPr lang="en-US" dirty="0" smtClean="0"/>
            </a:br>
            <a:r>
              <a:rPr lang="en-US" dirty="0" smtClean="0"/>
              <a:t>Lets any one in</a:t>
            </a:r>
          </a:p>
          <a:p>
            <a:endParaRPr lang="en-US" dirty="0" smtClean="0"/>
          </a:p>
          <a:p>
            <a:r>
              <a:rPr lang="en-US" dirty="0" smtClean="0"/>
              <a:t>Darknet</a:t>
            </a:r>
            <a:br>
              <a:rPr lang="en-US" dirty="0" smtClean="0"/>
            </a:br>
            <a:r>
              <a:rPr lang="en-US" dirty="0" smtClean="0"/>
              <a:t>Manually configured “friend to friend”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Darknets</a:t>
            </a:r>
          </a:p>
          <a:p>
            <a:r>
              <a:rPr lang="en-US" dirty="0" smtClean="0"/>
              <a:t>There are many definitions, but mine is “anonymizing private networks ”</a:t>
            </a:r>
          </a:p>
          <a:p>
            <a:r>
              <a:rPr lang="en-US" dirty="0" smtClean="0"/>
              <a:t>Use of encryption and proxies (some times other peers) to obfuscate who is communicating to whom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jSite</a:t>
            </a:r>
            <a:br>
              <a:rPr lang="en-US" sz="2400" dirty="0" smtClean="0"/>
            </a:br>
            <a:r>
              <a:rPr lang="en-US" sz="2400" dirty="0" smtClean="0"/>
              <a:t>A tool to create your own Freenet site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3"/>
              </a:rPr>
              <a:t>http://freenetproject.org/jsite.html</a:t>
            </a:r>
            <a:endParaRPr lang="en-US" sz="2400" dirty="0" smtClean="0"/>
          </a:p>
          <a:p>
            <a:r>
              <a:rPr lang="en-US" sz="2400" dirty="0" smtClean="0"/>
              <a:t>Freemail</a:t>
            </a:r>
            <a:br>
              <a:rPr lang="en-US" sz="2400" dirty="0" smtClean="0"/>
            </a:br>
            <a:r>
              <a:rPr lang="en-US" sz="2400" dirty="0" smtClean="0"/>
              <a:t>Email system for Freenet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http://freenetproject.org/freemail.html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Frost</a:t>
            </a:r>
            <a:br>
              <a:rPr lang="en-US" sz="2400" dirty="0" smtClean="0"/>
            </a:br>
            <a:r>
              <a:rPr lang="en-US" sz="2400" dirty="0" smtClean="0"/>
              <a:t>Provides usenet/forum like functionality</a:t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http://freenetproject.org/frost.html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Thaw</a:t>
            </a:r>
            <a:br>
              <a:rPr lang="en-US" sz="2400" dirty="0" smtClean="0"/>
            </a:br>
            <a:r>
              <a:rPr lang="en-US" sz="2400" dirty="0" smtClean="0"/>
              <a:t>For file sharing</a:t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http://freenetproject.org/thaw.html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Freenet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Once you inject something into the network, it can stay there as long as it is routinely requested</a:t>
            </a:r>
          </a:p>
          <a:p>
            <a:r>
              <a:rPr lang="en-US" sz="2400" dirty="0" smtClean="0"/>
              <a:t>Does a damn good job of keeping one anonymous</a:t>
            </a:r>
          </a:p>
          <a:p>
            <a:r>
              <a:rPr lang="en-US" sz="2400" dirty="0" smtClean="0"/>
              <a:t>Awesome for publishing </a:t>
            </a:r>
            <a:r>
              <a:rPr lang="en-US" sz="2400" dirty="0" smtClean="0"/>
              <a:t>documents without maintaining a server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Slow</a:t>
            </a:r>
          </a:p>
          <a:p>
            <a:r>
              <a:rPr lang="en-US" sz="2400" dirty="0" smtClean="0"/>
              <a:t>Not really interactive</a:t>
            </a:r>
          </a:p>
          <a:p>
            <a:r>
              <a:rPr lang="en-US" sz="2400" dirty="0" smtClean="0"/>
              <a:t>Not used for accessing the public Internet</a:t>
            </a:r>
          </a:p>
          <a:p>
            <a:r>
              <a:rPr lang="en-US" sz="2400" dirty="0" smtClean="0"/>
              <a:t>UDP based, which may be somewhat more noticeable/NAT issues</a:t>
            </a:r>
          </a:p>
          <a:p>
            <a:r>
              <a:rPr lang="en-US" sz="2400" dirty="0" smtClean="0"/>
              <a:t>Not meant for standard IP protocols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(Keep in mind, this is just the defaults)</a:t>
            </a:r>
          </a:p>
          <a:p>
            <a:r>
              <a:rPr lang="en-US" sz="2400" dirty="0" smtClean="0"/>
              <a:t>Local</a:t>
            </a:r>
            <a:br>
              <a:rPr lang="en-US" sz="2400" dirty="0" smtClean="0"/>
            </a:br>
            <a:r>
              <a:rPr lang="en-US" sz="2400" dirty="0" smtClean="0"/>
              <a:t> FProxy: 8888/TCP (web interface)</a:t>
            </a:r>
          </a:p>
          <a:p>
            <a:r>
              <a:rPr lang="en-US" sz="2400" dirty="0" smtClean="0"/>
              <a:t>Remote</a:t>
            </a:r>
            <a:br>
              <a:rPr lang="en-US" sz="2400" dirty="0" smtClean="0"/>
            </a:br>
            <a:r>
              <a:rPr lang="en-US" sz="2400" dirty="0" smtClean="0"/>
              <a:t>Darknet FNP: 37439/UDP (used to connect to trusted peers i.e. Friends; forward this port if you can)</a:t>
            </a:r>
            <a:br>
              <a:rPr lang="en-US" sz="2400" dirty="0" smtClean="0"/>
            </a:br>
            <a:r>
              <a:rPr lang="en-US" sz="2400" dirty="0" smtClean="0"/>
              <a:t>Opennet FNP: 5980/UDP (used to connect to untrusted peers i.e. Strangers; forward this port if you can)</a:t>
            </a:r>
            <a:br>
              <a:rPr lang="en-US" sz="2400" dirty="0" smtClean="0"/>
            </a:br>
            <a:r>
              <a:rPr lang="en-US" sz="2400" dirty="0" smtClean="0"/>
              <a:t>FCP: 9481/TCP (for Freenet clients such as Frost and Thaw)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I2P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Invisible Internet Project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0"/>
            <a:ext cx="427616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b="1" dirty="0" smtClean="0"/>
              <a:t>Who?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I2P developers, started by Jrandom.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http://www.i2p2.de/</a:t>
            </a:r>
            <a:r>
              <a:rPr lang="en-US" sz="2000" dirty="0" smtClean="0"/>
              <a:t> </a:t>
            </a:r>
          </a:p>
          <a:p>
            <a:r>
              <a:rPr lang="en-US" b="1" dirty="0" smtClean="0"/>
              <a:t>Why?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“I2P is an effort to build, deploy, and maintain a network to support secure and anonymous communication. People using I2P are in control of the tradeoffs between anonymity, reliability, bandwidth usage, and latency.” ~ from the I2p web site</a:t>
            </a:r>
          </a:p>
          <a:p>
            <a:r>
              <a:rPr lang="en-US" b="1" dirty="0" smtClean="0"/>
              <a:t>What?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Mostly other web sites on I2P (</a:t>
            </a:r>
            <a:r>
              <a:rPr lang="en-US" sz="2000" dirty="0" err="1" smtClean="0"/>
              <a:t>Eepsites</a:t>
            </a:r>
            <a:r>
              <a:rPr lang="en-US" sz="2000" dirty="0" smtClean="0"/>
              <a:t>), but the protocol allows for P2P (iMule, i2psnark), anonymous email and public Internet via out proxies. </a:t>
            </a:r>
          </a:p>
          <a:p>
            <a:r>
              <a:rPr lang="en-US" b="1" dirty="0" smtClean="0"/>
              <a:t>How?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Locally ran proxy of a sort that you can connect to and control via a web browser.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6604084"/>
            <a:ext cx="5334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 from </a:t>
            </a:r>
            <a:r>
              <a:rPr lang="en-US" sz="1050" dirty="0" smtClean="0">
                <a:hlinkClick r:id="rId2"/>
              </a:rPr>
              <a:t>http://www.i2p2.de/how_intro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pic>
        <p:nvPicPr>
          <p:cNvPr id="8" name="Picture 7" descr="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6381750" cy="4848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 to the user?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drian\Desktop\darknets\i2pconso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00951" cy="5429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0"/>
            <a:ext cx="8229600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cene3d>
              <a:camera prst="orthographicFront">
                <a:rot lat="0" lon="0" rev="5700000"/>
              </a:camera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Tunnel Setup</a:t>
            </a:r>
            <a:endParaRPr lang="en-US" dirty="0"/>
          </a:p>
        </p:txBody>
      </p:sp>
      <p:pic>
        <p:nvPicPr>
          <p:cNvPr id="4" name="Picture 2" descr="C:\Users\adrian\Desktop\darknets\i2ptunn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6904052"/>
          </a:xfrm>
          <a:prstGeom prst="rect">
            <a:avLst/>
          </a:prstGeom>
          <a:noFill/>
        </p:spPr>
      </p:pic>
      <p:pic>
        <p:nvPicPr>
          <p:cNvPr id="2050" name="Picture 2" descr="C:\Users\adrian\Desktop\darknets\i2pserversides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-1"/>
            <a:ext cx="4724400" cy="6978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cene3d>
              <a:camera prst="orthographicFront">
                <a:rot lat="0" lon="0" rev="0"/>
              </a:camera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Tunnel Setup</a:t>
            </a:r>
            <a:endParaRPr lang="en-US" dirty="0"/>
          </a:p>
        </p:txBody>
      </p:sp>
      <p:pic>
        <p:nvPicPr>
          <p:cNvPr id="3074" name="Picture 2" descr="C:\Users\adrian\Desktop\darknets\i2pclientsidesoc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7846" cy="5791200"/>
          </a:xfrm>
          <a:prstGeom prst="rect">
            <a:avLst/>
          </a:prstGeom>
          <a:noFill/>
        </p:spPr>
      </p:pic>
      <p:pic>
        <p:nvPicPr>
          <p:cNvPr id="3075" name="Picture 3" descr="C:\Users\adrian\Desktop\darknets\i2pdds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300" y="1219200"/>
            <a:ext cx="4254700" cy="2638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Applications/Sites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2000" dirty="0" smtClean="0"/>
              <a:t>I2PSnark</a:t>
            </a:r>
            <a:br>
              <a:rPr lang="en-US" sz="2000" dirty="0" smtClean="0"/>
            </a:br>
            <a:r>
              <a:rPr lang="en-US" sz="2000" dirty="0" smtClean="0"/>
              <a:t>Built-in Bittorrent Client</a:t>
            </a:r>
          </a:p>
          <a:p>
            <a:r>
              <a:rPr lang="en-US" sz="2000" dirty="0" smtClean="0"/>
              <a:t>iMule</a:t>
            </a:r>
            <a:br>
              <a:rPr lang="en-US" sz="2000" dirty="0" smtClean="0"/>
            </a:br>
            <a:r>
              <a:rPr lang="en-US" sz="2000" dirty="0" smtClean="0"/>
              <a:t>Kad file sharing network client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http://www.imule.i2p.tin0.de/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Syndie</a:t>
            </a:r>
            <a:br>
              <a:rPr lang="en-US" sz="2000" dirty="0" smtClean="0"/>
            </a:br>
            <a:r>
              <a:rPr lang="en-US" sz="2000" dirty="0" smtClean="0"/>
              <a:t>Blogging application, very alpha</a:t>
            </a:r>
          </a:p>
          <a:p>
            <a:r>
              <a:rPr lang="en-US" sz="2000" dirty="0" smtClean="0"/>
              <a:t> I2PTunnel</a:t>
            </a:r>
            <a:br>
              <a:rPr lang="en-US" sz="2000" dirty="0" smtClean="0"/>
            </a:br>
            <a:r>
              <a:rPr lang="en-US" sz="2000" dirty="0" smtClean="0"/>
              <a:t>Built-in, allows for setting up arbitrary TCP/IP tunnels between nodes</a:t>
            </a:r>
          </a:p>
          <a:p>
            <a:r>
              <a:rPr lang="en-US" sz="2000" dirty="0" smtClean="0"/>
              <a:t>Out Proxies</a:t>
            </a:r>
            <a:br>
              <a:rPr lang="en-US" sz="2000" dirty="0" smtClean="0"/>
            </a:br>
            <a:r>
              <a:rPr lang="en-US" sz="2000" dirty="0" smtClean="0"/>
              <a:t>For connecting to the normal Internet</a:t>
            </a:r>
          </a:p>
          <a:p>
            <a:r>
              <a:rPr lang="en-US" sz="2000" dirty="0" smtClean="0"/>
              <a:t> Susimail</a:t>
            </a:r>
            <a:br>
              <a:rPr lang="en-US" sz="2000" dirty="0" smtClean="0"/>
            </a:br>
            <a:r>
              <a:rPr lang="en-US" sz="2000" dirty="0" smtClean="0"/>
              <a:t>Built-in mail client, but you need to register an account at </a:t>
            </a:r>
            <a:r>
              <a:rPr lang="en-US" sz="2000" i="1" dirty="0" smtClean="0"/>
              <a:t>www.mail.i2p</a:t>
            </a:r>
          </a:p>
          <a:p>
            <a:r>
              <a:rPr lang="en-US" sz="2000" dirty="0" smtClean="0"/>
              <a:t>InProxy I2P Eepsite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http://inproxy.tino.i2p/status.php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Isn’t the Internet anonymous enough?</a:t>
            </a:r>
            <a:br>
              <a:rPr lang="en-US" dirty="0" smtClean="0"/>
            </a:br>
            <a:r>
              <a:rPr lang="en-US" dirty="0" smtClean="0"/>
              <a:t>Not really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IPs can be associated with ISPs</a:t>
            </a:r>
          </a:p>
          <a:p>
            <a:r>
              <a:rPr lang="en-US" dirty="0" smtClean="0"/>
              <a:t>Bills have to be paid</a:t>
            </a:r>
          </a:p>
          <a:p>
            <a:r>
              <a:rPr lang="en-US" dirty="0" smtClean="0"/>
              <a:t>Websites log IPs as a matter of course</a:t>
            </a:r>
          </a:p>
          <a:p>
            <a:r>
              <a:rPr lang="en-US" dirty="0" smtClean="0"/>
              <a:t>ISPs can look at their logs for who was leased an IP</a:t>
            </a:r>
          </a:p>
          <a:p>
            <a:r>
              <a:rPr lang="en-US" dirty="0" smtClean="0"/>
              <a:t>Lots of plain text protocols allow for easy sniffing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http://www.irongeek.com/i.php?page=security/ipinfo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http://www.irongeek.com/i.php?page=security/AQuickIntrotoSniffers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http://www.irongeek.com/i.php?page=videos/footprinting-scoping-and-recon-with-dns-google-hacking-and-metadata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I2P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Lots </a:t>
            </a:r>
            <a:r>
              <a:rPr lang="en-US" sz="2400" dirty="0" smtClean="0"/>
              <a:t>of supported applications</a:t>
            </a:r>
          </a:p>
          <a:p>
            <a:r>
              <a:rPr lang="en-US" sz="2400" dirty="0" smtClean="0"/>
              <a:t>Can create just about any hidden service if you use SOCKS5 as the client tunnel</a:t>
            </a:r>
          </a:p>
          <a:p>
            <a:r>
              <a:rPr lang="en-US" sz="2400" dirty="0" smtClean="0"/>
              <a:t>Eepsites somewhat faster compared to Tor </a:t>
            </a:r>
            <a:r>
              <a:rPr lang="en-US" sz="2400" dirty="0" smtClean="0"/>
              <a:t>Hidden Services (Subjective, I </a:t>
            </a:r>
            <a:r>
              <a:rPr lang="en-US" sz="2400" dirty="0" smtClean="0"/>
              <a:t>know)</a:t>
            </a:r>
          </a:p>
          <a:p>
            <a:pPr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UDP based, which may be somewhat more noticeable/NAT issues</a:t>
            </a:r>
          </a:p>
          <a:p>
            <a:r>
              <a:rPr lang="en-US" sz="2400" dirty="0" smtClean="0"/>
              <a:t>Limited out proxies</a:t>
            </a:r>
          </a:p>
          <a:p>
            <a:r>
              <a:rPr lang="en-US" sz="2400" dirty="0" smtClean="0"/>
              <a:t>Out proxies don’t handle SSL (I’m not 100% on this)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What does the traffic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2925"/>
          </a:xfrm>
        </p:spPr>
        <p:txBody>
          <a:bodyPr/>
          <a:lstStyle/>
          <a:p>
            <a:pPr>
              <a:buNone/>
            </a:pPr>
            <a:r>
              <a:rPr lang="en-US" sz="1100" dirty="0" smtClean="0"/>
              <a:t>(Keep in mind, this is just the defaults)</a:t>
            </a:r>
          </a:p>
          <a:p>
            <a:r>
              <a:rPr lang="en-US" sz="1100" dirty="0" smtClean="0"/>
              <a:t>Local</a:t>
            </a:r>
            <a:br>
              <a:rPr lang="en-US" sz="1100" dirty="0" smtClean="0"/>
            </a:br>
            <a:r>
              <a:rPr lang="en-US" sz="1100" dirty="0" smtClean="0"/>
              <a:t>1900/udp: UPnP SSDP UDP multicast listener. Cannot be changed. Binds to all interfaces. May be disabled on config.jsp.</a:t>
            </a:r>
            <a:br>
              <a:rPr lang="en-US" sz="1100" dirty="0" smtClean="0"/>
            </a:br>
            <a:r>
              <a:rPr lang="en-US" sz="1100" dirty="0" smtClean="0"/>
              <a:t>2827: BOB bridge, a higher level socket API for clients Disabled by default. May be enabled/disabled on configclients.jsp. May be changed in the bob.config file.</a:t>
            </a:r>
            <a:br>
              <a:rPr lang="en-US" sz="1100" dirty="0" smtClean="0"/>
            </a:br>
            <a:r>
              <a:rPr lang="en-US" sz="1100" dirty="0" smtClean="0"/>
              <a:t>4444: HTTP proxy May be disabled or changed on the i2ptunnel page in the router console.</a:t>
            </a:r>
            <a:br>
              <a:rPr lang="en-US" sz="1100" dirty="0" smtClean="0"/>
            </a:br>
            <a:r>
              <a:rPr lang="en-US" sz="1100" dirty="0" smtClean="0"/>
              <a:t>6668: IRC proxy May be disabled or changed on the i2ptunnel page in the router console.</a:t>
            </a:r>
            <a:br>
              <a:rPr lang="en-US" sz="1100" dirty="0" smtClean="0"/>
            </a:br>
            <a:r>
              <a:rPr lang="en-US" sz="1100" dirty="0" smtClean="0"/>
              <a:t>7652: UPnP HTTP TCP event listener. Binds to the LAN address. May be changed with advanced config i2np.upnp.HTTPPort=nnnn. May be disabled on config.jsp.</a:t>
            </a:r>
            <a:br>
              <a:rPr lang="en-US" sz="1100" dirty="0" smtClean="0"/>
            </a:br>
            <a:r>
              <a:rPr lang="en-US" sz="1100" dirty="0" smtClean="0"/>
              <a:t>7653: UPnP SSDP UDP search response listener. Binds to all interfaces. May be changed with advanced config i2np.upnp.SSDPPort=nnnn. May be disabled on config.jsp.</a:t>
            </a:r>
            <a:br>
              <a:rPr lang="en-US" sz="1100" dirty="0" smtClean="0"/>
            </a:br>
            <a:r>
              <a:rPr lang="en-US" sz="1100" dirty="0" smtClean="0"/>
              <a:t>7654: I2P Client Protocol port, used by client apps. May be changed with the advanced configuration option i2cp.port but this is not recommended.</a:t>
            </a:r>
            <a:br>
              <a:rPr lang="en-US" sz="1100" dirty="0" smtClean="0"/>
            </a:br>
            <a:r>
              <a:rPr lang="en-US" sz="1100" dirty="0" smtClean="0"/>
              <a:t>7655: UDP for SAM bridge, a higher level socket API for clients Only opened when a SAM V3 client requests a UDP session. May be enabled/disabled on configclients.jsp. May be changed in the clients.config file with the SAM command line option sam.udp.port=nnnn.</a:t>
            </a:r>
            <a:br>
              <a:rPr lang="en-US" sz="1100" dirty="0" smtClean="0"/>
            </a:br>
            <a:r>
              <a:rPr lang="en-US" sz="1100" dirty="0" smtClean="0"/>
              <a:t>7656: SAM bridge, a higher level socket API for clients Disabled by default for new installs as of release 0.6.5. May be enabled/disabled on configclients.jsp. May be changed in the clients.config file.</a:t>
            </a:r>
            <a:br>
              <a:rPr lang="en-US" sz="1100" dirty="0" smtClean="0"/>
            </a:br>
            <a:r>
              <a:rPr lang="en-US" sz="1100" dirty="0" smtClean="0"/>
              <a:t>7657: Your router console May be changed in the clients.config file</a:t>
            </a:r>
            <a:br>
              <a:rPr lang="en-US" sz="1100" dirty="0" smtClean="0"/>
            </a:br>
            <a:r>
              <a:rPr lang="en-US" sz="1100" dirty="0" smtClean="0"/>
              <a:t>7658: Your eepsite May be disabled in the clients.config file</a:t>
            </a:r>
            <a:br>
              <a:rPr lang="en-US" sz="1100" dirty="0" smtClean="0"/>
            </a:br>
            <a:r>
              <a:rPr lang="en-US" sz="1100" dirty="0" smtClean="0"/>
              <a:t>7659: Outgoing mail to smtp.postman.i2p May be disabled or changed on the i2ptunnel page in the router console.</a:t>
            </a:r>
            <a:br>
              <a:rPr lang="en-US" sz="1100" dirty="0" smtClean="0"/>
            </a:br>
            <a:r>
              <a:rPr lang="en-US" sz="1100" dirty="0" smtClean="0"/>
              <a:t>7660: Incoming mail from pop.postman.i2p May be disabled or changed on the i2ptunnel page in the router console.</a:t>
            </a:r>
            <a:br>
              <a:rPr lang="en-US" sz="1100" dirty="0" smtClean="0"/>
            </a:br>
            <a:r>
              <a:rPr lang="en-US" sz="1100" dirty="0" smtClean="0"/>
              <a:t>8998: mtn.i2p2.i2p (Monotone - disabled by default) May be disabled or changed on the i2ptunnel page in the router console.</a:t>
            </a:r>
            <a:br>
              <a:rPr lang="en-US" sz="1100" dirty="0" smtClean="0"/>
            </a:br>
            <a:r>
              <a:rPr lang="en-US" sz="1100" dirty="0" smtClean="0"/>
              <a:t>32000: local control channel for the service wrapper</a:t>
            </a:r>
          </a:p>
          <a:p>
            <a:r>
              <a:rPr lang="en-US" sz="1100" dirty="0" smtClean="0"/>
              <a:t>Remote</a:t>
            </a:r>
            <a:br>
              <a:rPr lang="en-US" sz="1100" dirty="0" smtClean="0"/>
            </a:br>
            <a:r>
              <a:rPr lang="en-US" sz="1100" dirty="0" smtClean="0"/>
              <a:t>Outbound 8887/udp to arbitrary remote UDP ports, allowing replies</a:t>
            </a:r>
            <a:br>
              <a:rPr lang="en-US" sz="1100" dirty="0" smtClean="0"/>
            </a:br>
            <a:r>
              <a:rPr lang="en-US" sz="1100" dirty="0" smtClean="0"/>
              <a:t>Outbound TCP from random high ports to arbitrary remote TCP ports</a:t>
            </a:r>
            <a:br>
              <a:rPr lang="en-US" sz="1100" dirty="0" smtClean="0"/>
            </a:br>
            <a:r>
              <a:rPr lang="en-US" sz="1100" dirty="0" smtClean="0"/>
              <a:t>Inbound to port 8887/udp from arbitrary locations</a:t>
            </a:r>
            <a:br>
              <a:rPr lang="en-US" sz="1100" dirty="0" smtClean="0"/>
            </a:br>
            <a:r>
              <a:rPr lang="en-US" sz="1100" dirty="0" smtClean="0"/>
              <a:t>Inbound to port 8887/tcp from arbitrary locations (optional, but recommended by default, I2P does not listen for inbound TCP connections)</a:t>
            </a:r>
            <a:br>
              <a:rPr lang="en-US" sz="1100" dirty="0" smtClean="0"/>
            </a:br>
            <a:r>
              <a:rPr lang="en-US" sz="1100" dirty="0" smtClean="0"/>
              <a:t>Outbound on port 123/udp, allowing replies for I2P's internal time sync (via SNTP)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common Darknet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Not all Darknets have all of these, but all of them have some of them </a:t>
            </a:r>
            <a:r>
              <a:rPr lang="en-US" sz="1800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en-US" sz="2400" b="1" dirty="0" smtClean="0"/>
              <a:t>Remote:</a:t>
            </a:r>
          </a:p>
          <a:p>
            <a:r>
              <a:rPr lang="en-US" sz="1800" dirty="0" smtClean="0"/>
              <a:t>Traffic analysis</a:t>
            </a:r>
          </a:p>
          <a:p>
            <a:r>
              <a:rPr lang="en-US" sz="1800" dirty="0" smtClean="0"/>
              <a:t>DNS leaks</a:t>
            </a:r>
          </a:p>
          <a:p>
            <a:r>
              <a:rPr lang="en-US" sz="1800" dirty="0" smtClean="0"/>
              <a:t>Cookies from when not using the </a:t>
            </a:r>
            <a:r>
              <a:rPr lang="en-US" sz="1800" dirty="0" err="1" smtClean="0"/>
              <a:t>Darknet</a:t>
            </a:r>
            <a:endParaRPr lang="en-US" sz="1800" dirty="0" smtClean="0"/>
          </a:p>
          <a:p>
            <a:r>
              <a:rPr lang="en-US" sz="1800" dirty="0" smtClean="0"/>
              <a:t>Plug-ins giving away real IP</a:t>
            </a:r>
            <a:br>
              <a:rPr lang="en-US" sz="1800" dirty="0" smtClean="0"/>
            </a:br>
            <a:r>
              <a:rPr lang="en-US" sz="1800" dirty="0" smtClean="0">
                <a:hlinkClick r:id="rId2"/>
              </a:rPr>
              <a:t>http://ha.ckers.org/weird/tor.cgi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>
                <a:hlinkClick r:id="rId3"/>
              </a:rPr>
              <a:t>http://evil.hackademix.net/proxy_bypass/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Un-trusted peers</a:t>
            </a:r>
          </a:p>
          <a:p>
            <a:r>
              <a:rPr lang="en-US" sz="1800" dirty="0" smtClean="0"/>
              <a:t>Un-trusted exit points</a:t>
            </a:r>
          </a:p>
          <a:p>
            <a:r>
              <a:rPr lang="en-US" sz="1800" dirty="0" smtClean="0"/>
              <a:t>The snoopers may not know what you are sending, or to who, but they may know you are using a Darknet and that could be enough to take action.</a:t>
            </a:r>
          </a:p>
          <a:p>
            <a:pPr>
              <a:buNone/>
            </a:pPr>
            <a:r>
              <a:rPr lang="en-US" sz="2400" b="1" dirty="0" smtClean="0"/>
              <a:t>Local:</a:t>
            </a:r>
          </a:p>
          <a:p>
            <a:r>
              <a:rPr lang="en-US" sz="1800" dirty="0" smtClean="0"/>
              <a:t>Cached data and URLs (Privacy mode FTW)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>
                <a:hlinkClick r:id="rId4"/>
              </a:rPr>
              <a:t>http://www.irongeek.com/i.php?page=videos/anti-forensics-occult-computing</a:t>
            </a:r>
            <a:r>
              <a:rPr lang="en-US" sz="14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worry about if you decide to research </a:t>
            </a:r>
            <a:r>
              <a:rPr lang="en-US" dirty="0" err="1" smtClean="0"/>
              <a:t>Darknets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(IANAL)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8525"/>
          </a:xfrm>
        </p:spPr>
        <p:txBody>
          <a:bodyPr/>
          <a:lstStyle/>
          <a:p>
            <a:r>
              <a:rPr lang="en-US" dirty="0" smtClean="0"/>
              <a:t>Opening holes into your network</a:t>
            </a:r>
          </a:p>
          <a:p>
            <a:endParaRPr lang="en-US" dirty="0" smtClean="0"/>
          </a:p>
          <a:p>
            <a:r>
              <a:rPr lang="en-US" dirty="0" smtClean="0"/>
              <a:t>Encryption laws of your country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http://rechten.uvt.nl/koops/cryptolaw/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Inadvertently possessing child porn</a:t>
            </a:r>
          </a:p>
          <a:p>
            <a:pPr lvl="1"/>
            <a:r>
              <a:rPr lang="en-US" dirty="0" smtClean="0"/>
              <a:t>Wipe and forget?</a:t>
            </a:r>
          </a:p>
          <a:p>
            <a:pPr lvl="1"/>
            <a:r>
              <a:rPr lang="en-US" dirty="0" smtClean="0"/>
              <a:t>Tell the authorities?</a:t>
            </a:r>
          </a:p>
          <a:p>
            <a:pPr lvl="1"/>
            <a:r>
              <a:rPr lang="en-US" dirty="0" smtClean="0">
                <a:hlinkClick r:id="rId3"/>
              </a:rPr>
              <a:t>http://detroit.fbi.gov/crimes2.htm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check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HP Veiled</a:t>
            </a:r>
            <a:br>
              <a:rPr lang="en-US" sz="2400" dirty="0" smtClean="0"/>
            </a:br>
            <a:r>
              <a:rPr lang="en-US" sz="1800" dirty="0" smtClean="0">
                <a:hlinkClick r:id="rId2"/>
              </a:rPr>
              <a:t>http://www.internetnews.com/dev-news/article.php/3832326/HP+Veiled+A+Darknet+for+Browsers.htm</a:t>
            </a:r>
            <a:r>
              <a:rPr lang="en-US" sz="18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FlashBlock</a:t>
            </a:r>
            <a:br>
              <a:rPr lang="en-US" sz="2400" dirty="0" smtClean="0"/>
            </a:br>
            <a:r>
              <a:rPr lang="en-US" sz="2000" dirty="0" smtClean="0">
                <a:hlinkClick r:id="rId3"/>
              </a:rPr>
              <a:t>https://addons.mozilla.org/en-US/firefox/addon/433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Multiproxy Switch</a:t>
            </a:r>
            <a:br>
              <a:rPr lang="en-US" sz="2400" dirty="0" smtClean="0"/>
            </a:br>
            <a:r>
              <a:rPr lang="en-US" sz="2000" dirty="0" smtClean="0">
                <a:hlinkClick r:id="rId4"/>
              </a:rPr>
              <a:t>https://addons.mozilla.org/en-US/firefox/addon/7330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Wippien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http://www.wippien.com/</a:t>
            </a:r>
            <a:r>
              <a:rPr lang="en-US" sz="20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ISSA classes</a:t>
            </a:r>
          </a:p>
          <a:p>
            <a:r>
              <a:rPr lang="en-US" dirty="0" smtClean="0"/>
              <a:t>ISSA Meeting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http://issa-kentuckiana.org/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Louisville Infosec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http://www.louisvilleinfosec.com/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Phreaknic/Notacon/Outerz0ne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http://phreaknic.info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http://notacon.org/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http://www.outerz0ne.org/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3200" dirty="0" smtClean="0"/>
              <a:t>Folks at Binrev and </a:t>
            </a:r>
            <a:r>
              <a:rPr lang="en-US" sz="3200" dirty="0" err="1" smtClean="0"/>
              <a:t>Pauldotcom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Louisville ISSA</a:t>
            </a:r>
          </a:p>
          <a:p>
            <a:endParaRPr lang="en-US" sz="3200" dirty="0" smtClean="0"/>
          </a:p>
          <a:p>
            <a:r>
              <a:rPr lang="en-US" sz="3200" dirty="0" smtClean="0"/>
              <a:t>Hacker Consortium</a:t>
            </a:r>
          </a:p>
          <a:p>
            <a:endParaRPr lang="en-US" sz="3200" dirty="0" smtClean="0"/>
          </a:p>
          <a:p>
            <a:r>
              <a:rPr lang="en-US" sz="3200" dirty="0" smtClean="0"/>
              <a:t>Free ISSA Classes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the free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old hardware you would like to donate?</a:t>
            </a:r>
          </a:p>
          <a:p>
            <a:endParaRPr lang="en-US" dirty="0" smtClean="0"/>
          </a:p>
          <a:p>
            <a:r>
              <a:rPr lang="en-US" dirty="0" smtClean="0"/>
              <a:t>Is there a subject you would like to teach?</a:t>
            </a:r>
          </a:p>
          <a:p>
            <a:endParaRPr lang="en-US" dirty="0" smtClean="0"/>
          </a:p>
          <a:p>
            <a:r>
              <a:rPr lang="en-US" dirty="0" smtClean="0"/>
              <a:t>Let others know about upcoming classes, and the videos of previous classes.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enthusiasts and those worried about censorship</a:t>
            </a:r>
          </a:p>
          <a:p>
            <a:r>
              <a:rPr lang="en-US" dirty="0" smtClean="0"/>
              <a:t>Firms worried about policy compliance and leaked data</a:t>
            </a:r>
          </a:p>
          <a:p>
            <a:r>
              <a:rPr lang="en-US" dirty="0" smtClean="0"/>
              <a:t>Law enforcement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Citizen</a:t>
            </a:r>
            <a:br>
              <a:rPr lang="en-US" dirty="0" smtClean="0"/>
            </a:br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 you want to stay anonymous?</a:t>
            </a:r>
          </a:p>
          <a:p>
            <a:r>
              <a:rPr lang="en-US" dirty="0" smtClean="0"/>
              <a:t>P2P</a:t>
            </a:r>
          </a:p>
          <a:p>
            <a:r>
              <a:rPr lang="en-US" dirty="0" smtClean="0"/>
              <a:t>Censorship</a:t>
            </a:r>
          </a:p>
          <a:p>
            <a:r>
              <a:rPr lang="en-US" dirty="0" smtClean="0"/>
              <a:t>Privacy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098" y="3044952"/>
            <a:ext cx="3051902" cy="381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Corporations</a:t>
            </a:r>
            <a:br>
              <a:rPr lang="en-US" dirty="0" smtClean="0"/>
            </a:br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782762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Is someone sneaking out private data?</a:t>
            </a:r>
          </a:p>
          <a:p>
            <a:r>
              <a:rPr lang="en-US" dirty="0" smtClean="0"/>
              <a:t>Trade secrets</a:t>
            </a:r>
          </a:p>
          <a:p>
            <a:r>
              <a:rPr lang="en-US" dirty="0" smtClean="0"/>
              <a:t>Personally identifiable information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C:\Users\adrian\AppData\Local\Microsoft\Windows\Temporary Internet Files\Content.IE5\NWYKB61V\MCFD0072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89312"/>
            <a:ext cx="3787775" cy="3468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Enforcement</a:t>
            </a:r>
            <a:br>
              <a:rPr lang="en-US" dirty="0" smtClean="0"/>
            </a:br>
            <a:r>
              <a:rPr lang="en-US" dirty="0" smtClean="0"/>
              <a:t>Why do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Contraband and bad people everywhere</a:t>
            </a:r>
          </a:p>
          <a:p>
            <a:r>
              <a:rPr lang="en-US" dirty="0" smtClean="0"/>
              <a:t>Criminals</a:t>
            </a:r>
          </a:p>
          <a:p>
            <a:r>
              <a:rPr lang="en-US" dirty="0" smtClean="0"/>
              <a:t>Terrorists</a:t>
            </a:r>
          </a:p>
          <a:p>
            <a:r>
              <a:rPr lang="en-US" dirty="0" smtClean="0"/>
              <a:t>Pedos</a:t>
            </a:r>
          </a:p>
          <a:p>
            <a:endParaRPr lang="en-US" dirty="0" smtClean="0"/>
          </a:p>
        </p:txBody>
      </p:sp>
      <p:pic>
        <p:nvPicPr>
          <p:cNvPr id="7" name="Picture 6" descr="pedo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981200"/>
            <a:ext cx="2869260" cy="464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dirty="0" smtClean="0"/>
              <a:t>Proxy</a:t>
            </a:r>
            <a:br>
              <a:rPr lang="en-US" dirty="0" smtClean="0"/>
            </a:br>
            <a:r>
              <a:rPr lang="en-US" dirty="0" smtClean="0"/>
              <a:t>Something that does something for something else</a:t>
            </a:r>
          </a:p>
          <a:p>
            <a:r>
              <a:rPr lang="en-US" dirty="0" smtClean="0"/>
              <a:t>Encryption</a:t>
            </a:r>
            <a:br>
              <a:rPr lang="en-US" dirty="0" smtClean="0"/>
            </a:br>
            <a:r>
              <a:rPr lang="en-US" dirty="0" smtClean="0"/>
              <a:t>Obfuscating a message with an algorithm and one or more keys</a:t>
            </a:r>
          </a:p>
          <a:p>
            <a:r>
              <a:rPr lang="en-US" dirty="0" smtClean="0"/>
              <a:t>Signing</a:t>
            </a:r>
            <a:br>
              <a:rPr lang="en-US" dirty="0" smtClean="0"/>
            </a:br>
            <a:r>
              <a:rPr lang="en-US" dirty="0" smtClean="0"/>
              <a:t>Using public key cryptography, a message can be verified based on a signature that in all </a:t>
            </a:r>
            <a:r>
              <a:rPr lang="en-US" dirty="0" smtClean="0"/>
              <a:t>likelihood </a:t>
            </a:r>
            <a:r>
              <a:rPr lang="en-US" dirty="0" smtClean="0"/>
              <a:t>had to be made by a signer that had the secret key</a:t>
            </a:r>
          </a:p>
          <a:p>
            <a:r>
              <a:rPr lang="en-US" dirty="0" smtClean="0"/>
              <a:t>Small world model</a:t>
            </a:r>
            <a:br>
              <a:rPr lang="en-US" dirty="0" smtClean="0"/>
            </a:br>
            <a:r>
              <a:rPr lang="en-US" dirty="0" smtClean="0"/>
              <a:t>Ever heard of six degrees of Kevin Bacon?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846</Words>
  <Application>Microsoft Office PowerPoint</Application>
  <PresentationFormat>On-screen Show (4:3)</PresentationFormat>
  <Paragraphs>235</Paragraphs>
  <Slides>48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Apex</vt:lpstr>
      <vt:lpstr>Darknets: Fun and games with anonymizing private networks</vt:lpstr>
      <vt:lpstr>About Adrian</vt:lpstr>
      <vt:lpstr>What is this talk about</vt:lpstr>
      <vt:lpstr>Isn’t the Internet anonymous enough? Not really</vt:lpstr>
      <vt:lpstr>Who cares? </vt:lpstr>
      <vt:lpstr>Average Citizen Why do you care?</vt:lpstr>
      <vt:lpstr>Corporations Why do you care?</vt:lpstr>
      <vt:lpstr>Law Enforcement Why do you care?</vt:lpstr>
      <vt:lpstr>Some key terms</vt:lpstr>
      <vt:lpstr>Tor</vt:lpstr>
      <vt:lpstr>Overview</vt:lpstr>
      <vt:lpstr>Layout</vt:lpstr>
      <vt:lpstr>Layout</vt:lpstr>
      <vt:lpstr>Layout</vt:lpstr>
      <vt:lpstr>What does it look like to the user?</vt:lpstr>
      <vt:lpstr>Applications/Sites</vt:lpstr>
      <vt:lpstr>Tor Pros and Cons</vt:lpstr>
      <vt:lpstr>What does the traffic look like?</vt:lpstr>
      <vt:lpstr>Anonet and DarkNET Conglomeration</vt:lpstr>
      <vt:lpstr>Overview</vt:lpstr>
      <vt:lpstr>Layout</vt:lpstr>
      <vt:lpstr>Anonet and DarkNET Conglomeration Pros and Cons</vt:lpstr>
      <vt:lpstr>What does the traffic look like?</vt:lpstr>
      <vt:lpstr>Freenet</vt:lpstr>
      <vt:lpstr>Overview</vt:lpstr>
      <vt:lpstr>Layout</vt:lpstr>
      <vt:lpstr>What does it look like to the user?</vt:lpstr>
      <vt:lpstr>Key types</vt:lpstr>
      <vt:lpstr>Modes of operation</vt:lpstr>
      <vt:lpstr>Applications</vt:lpstr>
      <vt:lpstr>Freenet Pros and Cons</vt:lpstr>
      <vt:lpstr>What does the traffic look like?</vt:lpstr>
      <vt:lpstr>I2P</vt:lpstr>
      <vt:lpstr>Overview</vt:lpstr>
      <vt:lpstr>Layout</vt:lpstr>
      <vt:lpstr>What does it look like to the user?</vt:lpstr>
      <vt:lpstr>Tunnel Setup</vt:lpstr>
      <vt:lpstr>Tunnel Setup</vt:lpstr>
      <vt:lpstr>Applications/Sites</vt:lpstr>
      <vt:lpstr>I2P Pros and Cons</vt:lpstr>
      <vt:lpstr>What does the traffic look like?</vt:lpstr>
      <vt:lpstr>Some common Darknet weaknesses</vt:lpstr>
      <vt:lpstr>Things to worry about if you decide to research Darknets  (IANAL)</vt:lpstr>
      <vt:lpstr>Other things to check out</vt:lpstr>
      <vt:lpstr>Events</vt:lpstr>
      <vt:lpstr>Thanks</vt:lpstr>
      <vt:lpstr>Helping with the free classes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Darknets: Fun and games with anonymizing private networks</dc:title>
  <dc:creator>adrian</dc:creator>
  <cp:lastModifiedBy>Crenshaw, Adrian D</cp:lastModifiedBy>
  <cp:revision>690</cp:revision>
  <dcterms:created xsi:type="dcterms:W3CDTF">2006-08-16T00:00:00Z</dcterms:created>
  <dcterms:modified xsi:type="dcterms:W3CDTF">2009-10-07T19:49:02Z</dcterms:modified>
</cp:coreProperties>
</file>